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60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71" r:id="rId12"/>
    <p:sldId id="275" r:id="rId13"/>
    <p:sldId id="269" r:id="rId14"/>
    <p:sldId id="270" r:id="rId15"/>
    <p:sldId id="259" r:id="rId16"/>
    <p:sldId id="272" r:id="rId17"/>
    <p:sldId id="273" r:id="rId18"/>
    <p:sldId id="274" r:id="rId19"/>
    <p:sldId id="276" r:id="rId20"/>
    <p:sldId id="277" r:id="rId21"/>
    <p:sldId id="278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6D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116" y="4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4C9FF1-2351-4954-B1B5-B3233979B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BA2181-6939-451D-A28F-BA917B3A75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D9F49B-DE3E-4377-A79D-5777C9670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593FC-934C-4651-B6AB-A2F4D3236ABA}" type="datetimeFigureOut">
              <a:rPr lang="de-AT" smtClean="0"/>
              <a:t>24.06.2018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356B2EF-938B-437F-8D37-36B0DCE57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FF7CC2-50D7-455B-9F41-801E7738F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FAEF-FA8F-4F93-B835-E157D791E45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79021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24AFA8-237F-49E6-8234-08DB012B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5BA569C-15F7-453C-8571-960182622F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48A455-C72B-4636-8BA3-AE62C58CC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593FC-934C-4651-B6AB-A2F4D3236ABA}" type="datetimeFigureOut">
              <a:rPr lang="de-AT" smtClean="0"/>
              <a:t>24.06.2018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F681250-DFF9-47FC-825C-ABD7DEB11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C69BF66-23D6-4D90-80E8-E8039284E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FAEF-FA8F-4F93-B835-E157D791E45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81796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8DC5744-1E6C-4F83-B8FB-ED79D87FF1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0AD6964-DA19-403B-95A3-8FEDF65BC7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B715E59-84E1-4D7B-9AA4-08DD51EA2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593FC-934C-4651-B6AB-A2F4D3236ABA}" type="datetimeFigureOut">
              <a:rPr lang="de-AT" smtClean="0"/>
              <a:t>24.06.2018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72B2C2-329C-4CB7-927C-99FF973EB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C90AE1-D4D7-4DC5-992B-2190DCD8E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FAEF-FA8F-4F93-B835-E157D791E45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73683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4935DE-6DF7-4F08-ACD6-039503D90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5325C6-7BA6-4A6C-8876-6D1618E80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FCB9BC-1F46-4F64-8905-8E84C114F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593FC-934C-4651-B6AB-A2F4D3236ABA}" type="datetimeFigureOut">
              <a:rPr lang="de-AT" smtClean="0"/>
              <a:t>24.06.2018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E96CEE0-A588-483D-AED3-C07F302DD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866885-E428-4576-BDC9-31F1DF2C4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FAEF-FA8F-4F93-B835-E157D791E45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93092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A5777F-716D-4FEB-A0C4-2051271D7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D2C3099-2ABA-4459-BEA3-5BB3C4AF5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1D4A1D-2EC1-4691-9DD7-6CC8B387A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593FC-934C-4651-B6AB-A2F4D3236ABA}" type="datetimeFigureOut">
              <a:rPr lang="de-AT" smtClean="0"/>
              <a:t>24.06.2018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4E869C2-6649-481F-8AC5-57B3F461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D3F3CC-F720-46DB-B40B-EDCEFF09E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FAEF-FA8F-4F93-B835-E157D791E45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18352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946902-672C-4538-8A69-A7501320E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0FE229-3281-42EB-B7AA-BE07BA05B6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FA30ED9-D8DE-4853-9E55-FAB07304F1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4504339-6DDB-4FBE-B186-BFA380150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593FC-934C-4651-B6AB-A2F4D3236ABA}" type="datetimeFigureOut">
              <a:rPr lang="de-AT" smtClean="0"/>
              <a:t>24.06.2018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BB6AFE4-03DB-4216-AD40-6EC4C5504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D82354-B929-4840-98C7-6BE6C3048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FAEF-FA8F-4F93-B835-E157D791E45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47806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1DE92B-A4FF-43D2-9FF4-1BF458CB0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60D1CF3-7D61-4CE1-970B-766D30F30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AED95BE-9428-4077-AE74-6588ACE4DB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C34F548-AD7F-4B09-908C-7D69794B3C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F169273-4C96-4BFE-AEE5-37DF1FF83A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9BF828C-27E1-4836-994C-56543FC34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593FC-934C-4651-B6AB-A2F4D3236ABA}" type="datetimeFigureOut">
              <a:rPr lang="de-AT" smtClean="0"/>
              <a:t>24.06.2018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3936519-374B-4601-AEA1-2399B166D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ECCA3CA-38E6-4936-8A2F-67859AB23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FAEF-FA8F-4F93-B835-E157D791E45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25430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A307E9-B0F7-4CEA-AAF6-501D04849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5570697-6AA4-4569-8F3A-22479C61F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593FC-934C-4651-B6AB-A2F4D3236ABA}" type="datetimeFigureOut">
              <a:rPr lang="de-AT" smtClean="0"/>
              <a:t>24.06.2018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36E71AC-B1E1-4602-B8B6-2EEFB43EE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287A39C-81C2-4886-8ADC-D5F045066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FAEF-FA8F-4F93-B835-E157D791E45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97169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F4DD708-0506-46B1-80A5-D5E1F37DF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593FC-934C-4651-B6AB-A2F4D3236ABA}" type="datetimeFigureOut">
              <a:rPr lang="de-AT" smtClean="0"/>
              <a:t>24.06.2018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811EA07-D895-48B0-93E5-F1AB0F917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F29514-84BA-4590-A313-94F2ADA31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FAEF-FA8F-4F93-B835-E157D791E45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24110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F67801-7AC1-487A-97C6-9F9B95A4F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657B88-3D9D-4F93-A4B5-03B7565E5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73EF8E5-2F86-4512-99BE-496A9CFE89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4CACC31-5098-4D20-85D7-61AF0FA5B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593FC-934C-4651-B6AB-A2F4D3236ABA}" type="datetimeFigureOut">
              <a:rPr lang="de-AT" smtClean="0"/>
              <a:t>24.06.2018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1453DC-6C76-45D5-94C0-8614C6982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1FDED01-86A7-454E-9192-BDF2ECCB3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FAEF-FA8F-4F93-B835-E157D791E45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95500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848BE2-D3AF-4BAB-99F9-12B932214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81E9F4E-9549-4A35-82B5-122266CBB5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E64EE06-1CA2-46EB-B135-72E19F96F5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243FF81-BA13-46C2-B05A-87C6FA65B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593FC-934C-4651-B6AB-A2F4D3236ABA}" type="datetimeFigureOut">
              <a:rPr lang="de-AT" smtClean="0"/>
              <a:t>24.06.2018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8670F3E-1AF4-473B-B310-2C26631DF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48719E6-DE71-4870-9356-00755529E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FAEF-FA8F-4F93-B835-E157D791E45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0565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75634E0-FD92-4DE9-BAF6-099FF0B39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F517D16-4F98-49FE-8ADB-EE9A644074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7E06788-3029-4C31-884E-2611135C01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E593FC-934C-4651-B6AB-A2F4D3236ABA}" type="datetimeFigureOut">
              <a:rPr lang="de-AT" smtClean="0"/>
              <a:t>24.06.2018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A692401-E004-444F-BA71-DBE3C006D0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42F0AE-C2D0-4554-9DAB-C56D7EE3B0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FFAEF-FA8F-4F93-B835-E157D791E45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06412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052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9CBA3E-B3C2-4451-86F1-E136EE347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solidFill>
                  <a:srgbClr val="3A6DCC"/>
                </a:solidFill>
                <a:latin typeface="Muli" panose="00000500000000000000" pitchFamily="2" charset="0"/>
              </a:rPr>
              <a:t>Units - Video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CE0507-E6A0-42C0-9A58-6CCE674DD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69354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prechblase: rechteckig mit abgerundeten Ecken 4">
            <a:extLst>
              <a:ext uri="{FF2B5EF4-FFF2-40B4-BE49-F238E27FC236}">
                <a16:creationId xmlns:a16="http://schemas.microsoft.com/office/drawing/2014/main" id="{674E669B-FBFA-4686-812E-520C3B63A042}"/>
              </a:ext>
            </a:extLst>
          </p:cNvPr>
          <p:cNvSpPr/>
          <p:nvPr/>
        </p:nvSpPr>
        <p:spPr>
          <a:xfrm rot="5400000">
            <a:off x="-2767513" y="-380234"/>
            <a:ext cx="1354116" cy="3637026"/>
          </a:xfrm>
          <a:prstGeom prst="wedgeRoundRectCallout">
            <a:avLst>
              <a:gd name="adj1" fmla="val -34447"/>
              <a:gd name="adj2" fmla="val 66374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6812FFC-5A34-4798-B5E9-ED9606A8F342}"/>
              </a:ext>
            </a:extLst>
          </p:cNvPr>
          <p:cNvSpPr txBox="1"/>
          <p:nvPr/>
        </p:nvSpPr>
        <p:spPr>
          <a:xfrm>
            <a:off x="-3689984" y="976614"/>
            <a:ext cx="3351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latin typeface="Muli" panose="00000500000000000000" pitchFamily="2" charset="0"/>
              </a:rPr>
              <a:t>Do I </a:t>
            </a:r>
            <a:r>
              <a:rPr lang="de-AT" dirty="0" err="1">
                <a:latin typeface="Muli" panose="00000500000000000000" pitchFamily="2" charset="0"/>
              </a:rPr>
              <a:t>have</a:t>
            </a:r>
            <a:r>
              <a:rPr lang="de-AT" dirty="0">
                <a:latin typeface="Muli" panose="00000500000000000000" pitchFamily="2" charset="0"/>
              </a:rPr>
              <a:t> do </a:t>
            </a:r>
            <a:r>
              <a:rPr lang="de-AT" dirty="0" err="1">
                <a:latin typeface="Muli" panose="00000500000000000000" pitchFamily="2" charset="0"/>
              </a:rPr>
              <a:t>write</a:t>
            </a:r>
            <a:r>
              <a:rPr lang="de-AT" dirty="0">
                <a:latin typeface="Muli" panose="00000500000000000000" pitchFamily="2" charset="0"/>
              </a:rPr>
              <a:t> down the </a:t>
            </a:r>
            <a:r>
              <a:rPr lang="de-AT" dirty="0" err="1">
                <a:latin typeface="Muli" panose="00000500000000000000" pitchFamily="2" charset="0"/>
              </a:rPr>
              <a:t>unit</a:t>
            </a:r>
            <a:r>
              <a:rPr lang="de-AT" dirty="0">
                <a:latin typeface="Muli" panose="00000500000000000000" pitchFamily="2" charset="0"/>
              </a:rPr>
              <a:t> </a:t>
            </a:r>
            <a:r>
              <a:rPr lang="de-AT" dirty="0" err="1">
                <a:latin typeface="Muli" panose="00000500000000000000" pitchFamily="2" charset="0"/>
              </a:rPr>
              <a:t>which</a:t>
            </a:r>
            <a:r>
              <a:rPr lang="de-AT" dirty="0">
                <a:latin typeface="Muli" panose="00000500000000000000" pitchFamily="2" charset="0"/>
              </a:rPr>
              <a:t> </a:t>
            </a:r>
            <a:r>
              <a:rPr lang="de-AT" dirty="0" err="1">
                <a:latin typeface="Muli" panose="00000500000000000000" pitchFamily="2" charset="0"/>
              </a:rPr>
              <a:t>comes</a:t>
            </a:r>
            <a:r>
              <a:rPr lang="de-AT" dirty="0">
                <a:latin typeface="Muli" panose="00000500000000000000" pitchFamily="2" charset="0"/>
              </a:rPr>
              <a:t> to the </a:t>
            </a:r>
            <a:r>
              <a:rPr lang="de-AT" dirty="0" err="1">
                <a:latin typeface="Muli" panose="00000500000000000000" pitchFamily="2" charset="0"/>
              </a:rPr>
              <a:t>vocabulary</a:t>
            </a:r>
            <a:r>
              <a:rPr lang="de-AT" dirty="0">
                <a:latin typeface="Muli" panose="00000500000000000000" pitchFamily="2" charset="0"/>
              </a:rPr>
              <a:t> </a:t>
            </a:r>
            <a:r>
              <a:rPr lang="de-AT" dirty="0" err="1">
                <a:latin typeface="Muli" panose="00000500000000000000" pitchFamily="2" charset="0"/>
              </a:rPr>
              <a:t>test</a:t>
            </a:r>
            <a:r>
              <a:rPr lang="de-AT" dirty="0">
                <a:latin typeface="Muli" panose="00000500000000000000" pitchFamily="2" charset="0"/>
              </a:rPr>
              <a:t> </a:t>
            </a:r>
            <a:r>
              <a:rPr lang="de-AT" dirty="0" err="1">
                <a:latin typeface="Muli" panose="00000500000000000000" pitchFamily="2" charset="0"/>
              </a:rPr>
              <a:t>myself</a:t>
            </a:r>
            <a:r>
              <a:rPr lang="de-AT" dirty="0">
                <a:latin typeface="Muli" panose="00000500000000000000" pitchFamily="2" charset="0"/>
              </a:rPr>
              <a:t>?</a:t>
            </a:r>
          </a:p>
        </p:txBody>
      </p:sp>
      <p:sp>
        <p:nvSpPr>
          <p:cNvPr id="7" name="Sprechblase: rechteckig mit abgerundeten Ecken 6">
            <a:extLst>
              <a:ext uri="{FF2B5EF4-FFF2-40B4-BE49-F238E27FC236}">
                <a16:creationId xmlns:a16="http://schemas.microsoft.com/office/drawing/2014/main" id="{E4747E49-5730-4EC1-818F-B862329B4246}"/>
              </a:ext>
            </a:extLst>
          </p:cNvPr>
          <p:cNvSpPr/>
          <p:nvPr/>
        </p:nvSpPr>
        <p:spPr>
          <a:xfrm rot="5400000" flipV="1">
            <a:off x="14224801" y="994138"/>
            <a:ext cx="1638405" cy="3880803"/>
          </a:xfrm>
          <a:prstGeom prst="wedgeRoundRectCallout">
            <a:avLst>
              <a:gd name="adj1" fmla="val -34447"/>
              <a:gd name="adj2" fmla="val 66374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430330F-8271-4CEC-895A-B53289CBDEAA}"/>
              </a:ext>
            </a:extLst>
          </p:cNvPr>
          <p:cNvSpPr txBox="1"/>
          <p:nvPr/>
        </p:nvSpPr>
        <p:spPr>
          <a:xfrm>
            <a:off x="13386494" y="2334374"/>
            <a:ext cx="34504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>
                <a:latin typeface="Muli" panose="00000500000000000000" pitchFamily="2" charset="0"/>
              </a:rPr>
              <a:t>No</a:t>
            </a:r>
            <a:r>
              <a:rPr lang="de-AT" dirty="0">
                <a:latin typeface="Muli" panose="00000500000000000000" pitchFamily="2" charset="0"/>
              </a:rPr>
              <a:t> – of </a:t>
            </a:r>
            <a:r>
              <a:rPr lang="de-AT" dirty="0" err="1">
                <a:latin typeface="Muli" panose="00000500000000000000" pitchFamily="2" charset="0"/>
              </a:rPr>
              <a:t>course</a:t>
            </a:r>
            <a:r>
              <a:rPr lang="de-AT" dirty="0">
                <a:latin typeface="Muli" panose="00000500000000000000" pitchFamily="2" charset="0"/>
              </a:rPr>
              <a:t> not.</a:t>
            </a:r>
          </a:p>
          <a:p>
            <a:r>
              <a:rPr lang="de-AT" dirty="0">
                <a:latin typeface="Muli" panose="00000500000000000000" pitchFamily="2" charset="0"/>
              </a:rPr>
              <a:t>Take </a:t>
            </a:r>
            <a:r>
              <a:rPr lang="de-AT" dirty="0" err="1">
                <a:latin typeface="Muli" panose="00000500000000000000" pitchFamily="2" charset="0"/>
              </a:rPr>
              <a:t>mine</a:t>
            </a:r>
            <a:r>
              <a:rPr lang="de-AT" dirty="0">
                <a:latin typeface="Muli" panose="00000500000000000000" pitchFamily="2" charset="0"/>
              </a:rPr>
              <a:t>.</a:t>
            </a:r>
          </a:p>
          <a:p>
            <a:r>
              <a:rPr lang="de-AT" dirty="0">
                <a:latin typeface="Muli" panose="00000500000000000000" pitchFamily="2" charset="0"/>
              </a:rPr>
              <a:t>My </a:t>
            </a:r>
            <a:r>
              <a:rPr lang="de-AT" dirty="0" err="1">
                <a:latin typeface="Muli" panose="00000500000000000000" pitchFamily="2" charset="0"/>
              </a:rPr>
              <a:t>username</a:t>
            </a:r>
            <a:r>
              <a:rPr lang="de-AT" dirty="0">
                <a:latin typeface="Muli" panose="00000500000000000000" pitchFamily="2" charset="0"/>
              </a:rPr>
              <a:t> is </a:t>
            </a:r>
            <a:r>
              <a:rPr lang="de-AT" b="1" dirty="0" err="1">
                <a:latin typeface="Muli" panose="00000500000000000000" pitchFamily="2" charset="0"/>
              </a:rPr>
              <a:t>mikesmith</a:t>
            </a:r>
            <a:r>
              <a:rPr lang="de-AT" dirty="0">
                <a:latin typeface="Muli" panose="00000500000000000000" pitchFamily="2" charset="0"/>
              </a:rPr>
              <a:t>.</a:t>
            </a:r>
          </a:p>
        </p:txBody>
      </p:sp>
      <p:sp>
        <p:nvSpPr>
          <p:cNvPr id="9" name="Sprechblase: rechteckig mit abgerundeten Ecken 8">
            <a:extLst>
              <a:ext uri="{FF2B5EF4-FFF2-40B4-BE49-F238E27FC236}">
                <a16:creationId xmlns:a16="http://schemas.microsoft.com/office/drawing/2014/main" id="{16EF92F0-B64F-474A-AA1A-2E93E7AA3965}"/>
              </a:ext>
            </a:extLst>
          </p:cNvPr>
          <p:cNvSpPr/>
          <p:nvPr/>
        </p:nvSpPr>
        <p:spPr>
          <a:xfrm rot="5400000">
            <a:off x="-2767513" y="3057370"/>
            <a:ext cx="1354116" cy="3637026"/>
          </a:xfrm>
          <a:prstGeom prst="wedgeRoundRectCallout">
            <a:avLst>
              <a:gd name="adj1" fmla="val -34447"/>
              <a:gd name="adj2" fmla="val 66374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4C27B34-FE44-469A-B173-D1882138B57F}"/>
              </a:ext>
            </a:extLst>
          </p:cNvPr>
          <p:cNvSpPr txBox="1"/>
          <p:nvPr/>
        </p:nvSpPr>
        <p:spPr>
          <a:xfrm>
            <a:off x="-3766184" y="4552717"/>
            <a:ext cx="3351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>
                <a:latin typeface="Muli" panose="00000500000000000000" pitchFamily="2" charset="0"/>
              </a:rPr>
              <a:t>Ohh</a:t>
            </a:r>
            <a:r>
              <a:rPr lang="de-AT" dirty="0">
                <a:latin typeface="Muli" panose="00000500000000000000" pitchFamily="2" charset="0"/>
              </a:rPr>
              <a:t>… </a:t>
            </a:r>
            <a:r>
              <a:rPr lang="de-AT" dirty="0" err="1">
                <a:latin typeface="Muli" panose="00000500000000000000" pitchFamily="2" charset="0"/>
              </a:rPr>
              <a:t>that‘s</a:t>
            </a:r>
            <a:r>
              <a:rPr lang="de-AT" dirty="0">
                <a:latin typeface="Muli" panose="00000500000000000000" pitchFamily="2" charset="0"/>
              </a:rPr>
              <a:t> nice.</a:t>
            </a:r>
          </a:p>
          <a:p>
            <a:r>
              <a:rPr lang="de-AT" dirty="0" err="1">
                <a:latin typeface="Muli" panose="00000500000000000000" pitchFamily="2" charset="0"/>
              </a:rPr>
              <a:t>Thanks</a:t>
            </a:r>
            <a:endParaRPr lang="de-AT" dirty="0">
              <a:latin typeface="Muli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45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22222E-6 L 0.41562 0.0009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81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22222E-6 L 0.40898 0.00023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4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22222E-6 L -0.50416 0.00069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08" y="2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11111E-6 L -0.50963 0.00069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48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7 L 0.41562 0.00093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81" y="4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7 L 0.40898 0.00023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4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47A197-61A4-409B-A014-9AFDDAABF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solidFill>
                  <a:srgbClr val="3A6DCC"/>
                </a:solidFill>
                <a:latin typeface="Muli" panose="00000500000000000000" pitchFamily="2" charset="0"/>
              </a:rPr>
              <a:t>Browse - Video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3FF351-F7F3-447D-849F-10D60EDA0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46566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B2762D-2090-4CDD-B908-65BD17C10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3160" y="2766218"/>
            <a:ext cx="4805680" cy="1325563"/>
          </a:xfrm>
        </p:spPr>
        <p:txBody>
          <a:bodyPr/>
          <a:lstStyle/>
          <a:p>
            <a:r>
              <a:rPr lang="de-AT" dirty="0" err="1">
                <a:solidFill>
                  <a:srgbClr val="3A6DCC"/>
                </a:solidFill>
                <a:latin typeface="Muli" panose="00000500000000000000" pitchFamily="2" charset="0"/>
              </a:rPr>
              <a:t>Three</a:t>
            </a:r>
            <a:r>
              <a:rPr lang="de-AT" dirty="0">
                <a:solidFill>
                  <a:srgbClr val="3A6DCC"/>
                </a:solidFill>
                <a:latin typeface="Muli" panose="00000500000000000000" pitchFamily="2" charset="0"/>
              </a:rPr>
              <a:t> </a:t>
            </a:r>
            <a:r>
              <a:rPr lang="de-AT" dirty="0" err="1">
                <a:solidFill>
                  <a:srgbClr val="3A6DCC"/>
                </a:solidFill>
                <a:latin typeface="Muli" panose="00000500000000000000" pitchFamily="2" charset="0"/>
              </a:rPr>
              <a:t>days</a:t>
            </a:r>
            <a:r>
              <a:rPr lang="de-AT" dirty="0">
                <a:solidFill>
                  <a:srgbClr val="3A6DCC"/>
                </a:solidFill>
                <a:latin typeface="Muli" panose="00000500000000000000" pitchFamily="2" charset="0"/>
              </a:rPr>
              <a:t> </a:t>
            </a:r>
            <a:r>
              <a:rPr lang="de-AT" dirty="0" err="1">
                <a:solidFill>
                  <a:srgbClr val="3A6DCC"/>
                </a:solidFill>
                <a:latin typeface="Muli" panose="00000500000000000000" pitchFamily="2" charset="0"/>
              </a:rPr>
              <a:t>later</a:t>
            </a:r>
            <a:r>
              <a:rPr lang="de-AT" dirty="0">
                <a:solidFill>
                  <a:srgbClr val="3A6DCC"/>
                </a:solidFill>
                <a:latin typeface="Muli" panose="00000500000000000000" pitchFamily="2" charset="0"/>
              </a:rPr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1963555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EA9E53-9BFF-4B31-A479-0AFD81E82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solidFill>
                  <a:srgbClr val="3A6DCC"/>
                </a:solidFill>
                <a:latin typeface="Muli" panose="00000500000000000000" pitchFamily="2" charset="0"/>
              </a:rPr>
              <a:t>Practice - </a:t>
            </a:r>
            <a:r>
              <a:rPr lang="de-AT" dirty="0" err="1">
                <a:solidFill>
                  <a:srgbClr val="3A6DCC"/>
                </a:solidFill>
                <a:latin typeface="Muli" panose="00000500000000000000" pitchFamily="2" charset="0"/>
              </a:rPr>
              <a:t>Statistic</a:t>
            </a:r>
            <a:r>
              <a:rPr lang="de-AT" dirty="0">
                <a:solidFill>
                  <a:srgbClr val="3A6DCC"/>
                </a:solidFill>
                <a:latin typeface="Muli" panose="00000500000000000000" pitchFamily="2" charset="0"/>
              </a:rPr>
              <a:t> - Video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D35C64-631B-46C3-B1C6-B88EF7AC8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53037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3FC708-63AD-48C9-95B3-78A7C637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solidFill>
                  <a:srgbClr val="3A6DCC"/>
                </a:solidFill>
                <a:latin typeface="Muli" panose="00000500000000000000" pitchFamily="2" charset="0"/>
              </a:rPr>
              <a:t>Progressive Web App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0885A023-5866-4FC2-BC1A-70E8BB65D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endParaRPr lang="de-AT" dirty="0">
              <a:latin typeface="Muli Light" panose="00000400000000000000" pitchFamily="2" charset="0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de-AT" dirty="0">
                <a:latin typeface="Muli Light" panose="00000400000000000000" pitchFamily="2" charset="0"/>
              </a:rPr>
              <a:t>Progressive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de-AT" dirty="0">
                <a:latin typeface="Muli Light" panose="00000400000000000000" pitchFamily="2" charset="0"/>
              </a:rPr>
              <a:t>Responsive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de-AT" dirty="0">
                <a:latin typeface="Muli Light" panose="00000400000000000000" pitchFamily="2" charset="0"/>
              </a:rPr>
              <a:t>App-like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de-AT" dirty="0">
                <a:latin typeface="Muli Light" panose="00000400000000000000" pitchFamily="2" charset="0"/>
              </a:rPr>
              <a:t>Fresh</a:t>
            </a:r>
          </a:p>
        </p:txBody>
      </p:sp>
    </p:spTree>
    <p:extLst>
      <p:ext uri="{BB962C8B-B14F-4D97-AF65-F5344CB8AC3E}">
        <p14:creationId xmlns:p14="http://schemas.microsoft.com/office/powerpoint/2010/main" val="1728027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C0F7DC-AECC-48A6-A482-17484E611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solidFill>
                  <a:srgbClr val="3A6DCC"/>
                </a:solidFill>
                <a:latin typeface="Muli" panose="00000500000000000000" pitchFamily="2" charset="0"/>
              </a:rPr>
              <a:t>Polymer and </a:t>
            </a:r>
            <a:r>
              <a:rPr lang="de-AT" dirty="0" err="1">
                <a:solidFill>
                  <a:srgbClr val="3A6DCC"/>
                </a:solidFill>
                <a:latin typeface="Muli" panose="00000500000000000000" pitchFamily="2" charset="0"/>
              </a:rPr>
              <a:t>WebComponents</a:t>
            </a:r>
            <a:endParaRPr lang="de-AT" dirty="0">
              <a:solidFill>
                <a:srgbClr val="3A6DCC"/>
              </a:solidFill>
              <a:latin typeface="Muli" panose="00000500000000000000" pitchFamily="2" charset="0"/>
            </a:endParaRP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9F087652-8478-46F4-B967-136C1ACEE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2655" y="2944569"/>
            <a:ext cx="2468427" cy="1716052"/>
          </a:xfrm>
          <a:prstGeom prst="rect">
            <a:avLst/>
          </a:prstGeom>
        </p:spPr>
      </p:pic>
      <p:pic>
        <p:nvPicPr>
          <p:cNvPr id="5" name="Picture 2" descr="Related image">
            <a:extLst>
              <a:ext uri="{FF2B5EF4-FFF2-40B4-BE49-F238E27FC236}">
                <a16:creationId xmlns:a16="http://schemas.microsoft.com/office/drawing/2014/main" id="{DCB01A9D-FDBF-4E10-AAF6-13F735E02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1086" y="2944569"/>
            <a:ext cx="3050754" cy="171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4303916-398B-4E04-A8A5-3079AAAC7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793" y="4074602"/>
            <a:ext cx="4339087" cy="5271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45144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C99250-7D47-4CE7-B304-E79B310F4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>
                <a:solidFill>
                  <a:srgbClr val="3A6DCC"/>
                </a:solidFill>
                <a:latin typeface="Muli" panose="00000500000000000000" pitchFamily="2" charset="0"/>
              </a:rPr>
              <a:t>JavaEE</a:t>
            </a:r>
            <a:endParaRPr lang="de-AT" dirty="0">
              <a:solidFill>
                <a:srgbClr val="3A6DCC"/>
              </a:solidFill>
              <a:latin typeface="Muli" panose="00000500000000000000" pitchFamily="2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475128-E8DA-485F-8FDF-1F48644DA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3083" y="1797428"/>
            <a:ext cx="2537426" cy="435133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de-AT" sz="3100" b="1" dirty="0" err="1">
                <a:latin typeface="Muli Light" panose="00000400000000000000" pitchFamily="2" charset="0"/>
              </a:rPr>
              <a:t>dataserver</a:t>
            </a:r>
            <a:endParaRPr lang="de-AT" sz="3100" b="1" dirty="0">
              <a:latin typeface="Muli Light" panose="00000400000000000000" pitchFamily="2" charset="0"/>
            </a:endParaRPr>
          </a:p>
          <a:p>
            <a:pPr marL="0" indent="0" defTabSz="179388">
              <a:buNone/>
            </a:pPr>
            <a:r>
              <a:rPr lang="de-AT" sz="3100" dirty="0">
                <a:latin typeface="Muli Light" panose="00000400000000000000" pitchFamily="2" charset="0"/>
              </a:rPr>
              <a:t>	Web </a:t>
            </a:r>
            <a:r>
              <a:rPr lang="de-AT" sz="3100" dirty="0" err="1">
                <a:latin typeface="Muli Light" panose="00000400000000000000" pitchFamily="2" charset="0"/>
              </a:rPr>
              <a:t>pages</a:t>
            </a:r>
            <a:endParaRPr lang="de-AT" sz="3100" dirty="0">
              <a:latin typeface="Muli Light" panose="00000400000000000000" pitchFamily="2" charset="0"/>
            </a:endParaRPr>
          </a:p>
          <a:p>
            <a:pPr marL="0" indent="0" defTabSz="179388">
              <a:buNone/>
            </a:pPr>
            <a:r>
              <a:rPr lang="de-AT" sz="3100" dirty="0">
                <a:latin typeface="Muli Light" panose="00000400000000000000" pitchFamily="2" charset="0"/>
              </a:rPr>
              <a:t>	</a:t>
            </a:r>
            <a:r>
              <a:rPr lang="de-AT" sz="3100" dirty="0" err="1">
                <a:latin typeface="Muli Light" panose="00000400000000000000" pitchFamily="2" charset="0"/>
              </a:rPr>
              <a:t>RESTful</a:t>
            </a:r>
            <a:r>
              <a:rPr lang="de-AT" sz="3100" dirty="0">
                <a:latin typeface="Muli Light" panose="00000400000000000000" pitchFamily="2" charset="0"/>
              </a:rPr>
              <a:t> Web Services</a:t>
            </a:r>
          </a:p>
          <a:p>
            <a:pPr marL="0" indent="0" defTabSz="179388">
              <a:buNone/>
            </a:pPr>
            <a:r>
              <a:rPr lang="de-AT" sz="3100" dirty="0">
                <a:latin typeface="Muli Light" panose="00000400000000000000" pitchFamily="2" charset="0"/>
              </a:rPr>
              <a:t>	Source Packages</a:t>
            </a:r>
          </a:p>
          <a:p>
            <a:pPr marL="0" indent="0" defTabSz="179388">
              <a:buNone/>
            </a:pPr>
            <a:r>
              <a:rPr lang="de-AT" sz="3100" dirty="0">
                <a:latin typeface="Muli Light" panose="00000400000000000000" pitchFamily="2" charset="0"/>
              </a:rPr>
              <a:t>	Test Packages</a:t>
            </a:r>
          </a:p>
          <a:p>
            <a:pPr marL="0" indent="0" defTabSz="179388">
              <a:buNone/>
            </a:pPr>
            <a:r>
              <a:rPr lang="de-AT" sz="3100" dirty="0">
                <a:latin typeface="Muli Light" panose="00000400000000000000" pitchFamily="2" charset="0"/>
              </a:rPr>
              <a:t>	Other Sources</a:t>
            </a:r>
          </a:p>
          <a:p>
            <a:pPr marL="0" indent="0" defTabSz="179388">
              <a:buNone/>
            </a:pPr>
            <a:r>
              <a:rPr lang="de-AT" sz="3100" dirty="0">
                <a:latin typeface="Muli Light" panose="00000400000000000000" pitchFamily="2" charset="0"/>
              </a:rPr>
              <a:t>	</a:t>
            </a:r>
            <a:r>
              <a:rPr lang="de-AT" sz="3100" dirty="0" err="1">
                <a:latin typeface="Muli Light" panose="00000400000000000000" pitchFamily="2" charset="0"/>
              </a:rPr>
              <a:t>Dependencies</a:t>
            </a:r>
            <a:endParaRPr lang="de-AT" sz="3100" dirty="0">
              <a:latin typeface="Muli Light" panose="00000400000000000000" pitchFamily="2" charset="0"/>
            </a:endParaRPr>
          </a:p>
          <a:p>
            <a:pPr marL="0" indent="0" defTabSz="179388">
              <a:buNone/>
              <a:tabLst>
                <a:tab pos="360363" algn="l"/>
              </a:tabLst>
            </a:pPr>
            <a:r>
              <a:rPr lang="de-AT" sz="3100" dirty="0">
                <a:latin typeface="Muli Light" panose="00000400000000000000" pitchFamily="2" charset="0"/>
              </a:rPr>
              <a:t>		commons-lang-2.6.jar</a:t>
            </a:r>
          </a:p>
          <a:p>
            <a:pPr marL="0" indent="0" defTabSz="179388">
              <a:buNone/>
              <a:tabLst>
                <a:tab pos="360363" algn="l"/>
              </a:tabLst>
            </a:pPr>
            <a:r>
              <a:rPr lang="de-AT" sz="3100" dirty="0">
                <a:latin typeface="Muli Light" panose="00000400000000000000" pitchFamily="2" charset="0"/>
              </a:rPr>
              <a:t>		derby-10.14.1.0.jar</a:t>
            </a:r>
          </a:p>
          <a:p>
            <a:pPr marL="0" indent="0" defTabSz="179388">
              <a:buNone/>
              <a:tabLst>
                <a:tab pos="360363" algn="l"/>
              </a:tabLst>
            </a:pPr>
            <a:r>
              <a:rPr lang="de-AT" sz="3100" dirty="0">
                <a:latin typeface="Muli Light" panose="00000400000000000000" pitchFamily="2" charset="0"/>
              </a:rPr>
              <a:t>		</a:t>
            </a:r>
            <a:r>
              <a:rPr lang="de-AT" sz="3100" dirty="0">
                <a:solidFill>
                  <a:srgbClr val="3A6DCC"/>
                </a:solidFill>
                <a:latin typeface="Muli Light" panose="00000400000000000000" pitchFamily="2" charset="0"/>
              </a:rPr>
              <a:t>javaee-web-api-7.0.jar</a:t>
            </a:r>
          </a:p>
          <a:p>
            <a:pPr marL="0" indent="0" defTabSz="179388">
              <a:buNone/>
              <a:tabLst>
                <a:tab pos="360363" algn="l"/>
              </a:tabLst>
            </a:pPr>
            <a:r>
              <a:rPr lang="de-AT" sz="3100" dirty="0">
                <a:latin typeface="Muli Light" panose="00000400000000000000" pitchFamily="2" charset="0"/>
              </a:rPr>
              <a:t>		javax.mail-1.6.1.jar</a:t>
            </a:r>
          </a:p>
          <a:p>
            <a:pPr marL="0" indent="0" defTabSz="179388">
              <a:buNone/>
              <a:tabLst>
                <a:tab pos="360363" algn="l"/>
              </a:tabLst>
            </a:pPr>
            <a:r>
              <a:rPr lang="de-AT" sz="3100" dirty="0">
                <a:latin typeface="Muli Light" panose="00000400000000000000" pitchFamily="2" charset="0"/>
              </a:rPr>
              <a:t>	</a:t>
            </a:r>
            <a:r>
              <a:rPr lang="de-AT" sz="3100" dirty="0">
                <a:solidFill>
                  <a:srgbClr val="3A6DCC"/>
                </a:solidFill>
                <a:latin typeface="Muli Light" panose="00000400000000000000" pitchFamily="2" charset="0"/>
              </a:rPr>
              <a:t>	javax.ws.rs-api-2.1.jar</a:t>
            </a:r>
          </a:p>
          <a:p>
            <a:pPr marL="0" indent="0" defTabSz="179388">
              <a:buNone/>
              <a:tabLst>
                <a:tab pos="360363" algn="l"/>
              </a:tabLst>
            </a:pPr>
            <a:r>
              <a:rPr lang="de-AT" sz="3100" dirty="0">
                <a:latin typeface="Muli Light" panose="00000400000000000000" pitchFamily="2" charset="0"/>
              </a:rPr>
              <a:t>		jaxrs-cors-0.0.2.jar</a:t>
            </a:r>
          </a:p>
          <a:p>
            <a:pPr marL="0" indent="0" defTabSz="179388">
              <a:buNone/>
              <a:tabLst>
                <a:tab pos="360363" algn="l"/>
              </a:tabLst>
            </a:pPr>
            <a:r>
              <a:rPr lang="de-AT" sz="3100" dirty="0">
                <a:latin typeface="Muli Light" panose="00000400000000000000" pitchFamily="2" charset="0"/>
              </a:rPr>
              <a:t>		activation-1.1.jar</a:t>
            </a:r>
          </a:p>
          <a:p>
            <a:pPr marL="0" indent="0" defTabSz="179388">
              <a:buNone/>
              <a:tabLst>
                <a:tab pos="177800" algn="l"/>
                <a:tab pos="1163638" algn="l"/>
              </a:tabLst>
            </a:pPr>
            <a:r>
              <a:rPr lang="de-AT" sz="3100" dirty="0">
                <a:latin typeface="Muli Light" panose="00000400000000000000" pitchFamily="2" charset="0"/>
              </a:rPr>
              <a:t>	Java </a:t>
            </a:r>
            <a:r>
              <a:rPr lang="de-AT" sz="3100" dirty="0" err="1">
                <a:latin typeface="Muli Light" panose="00000400000000000000" pitchFamily="2" charset="0"/>
              </a:rPr>
              <a:t>Dependencies</a:t>
            </a:r>
            <a:endParaRPr lang="de-AT" sz="3100" dirty="0">
              <a:latin typeface="Muli Light" panose="00000400000000000000" pitchFamily="2" charset="0"/>
            </a:endParaRPr>
          </a:p>
          <a:p>
            <a:pPr marL="0" indent="0" defTabSz="179388">
              <a:buNone/>
            </a:pPr>
            <a:r>
              <a:rPr lang="de-AT" sz="3100" dirty="0">
                <a:latin typeface="Muli Light" panose="00000400000000000000" pitchFamily="2" charset="0"/>
              </a:rPr>
              <a:t>	Project Files</a:t>
            </a:r>
          </a:p>
          <a:p>
            <a:pPr marL="0" indent="0" defTabSz="179388">
              <a:buNone/>
              <a:tabLst>
                <a:tab pos="538163" algn="l"/>
              </a:tabLst>
            </a:pPr>
            <a:r>
              <a:rPr lang="de-AT" sz="3100" dirty="0">
                <a:latin typeface="Muli Light" panose="00000400000000000000" pitchFamily="2" charset="0"/>
              </a:rPr>
              <a:t>		pom.xml</a:t>
            </a:r>
          </a:p>
          <a:p>
            <a:pPr marL="0" indent="0" defTabSz="179388">
              <a:buNone/>
              <a:tabLst>
                <a:tab pos="538163" algn="l"/>
              </a:tabLst>
            </a:pPr>
            <a:r>
              <a:rPr lang="de-AT" sz="3100" dirty="0">
                <a:latin typeface="Muli Light" panose="00000400000000000000" pitchFamily="2" charset="0"/>
              </a:rPr>
              <a:t>		nb-configuration.xml</a:t>
            </a:r>
            <a:endParaRPr lang="de-AT" dirty="0">
              <a:latin typeface="Muli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239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1CA89E-C084-4CA0-8014-1C983F389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>
                <a:solidFill>
                  <a:srgbClr val="3A6DCC"/>
                </a:solidFill>
                <a:latin typeface="Muli" panose="00000500000000000000" pitchFamily="2" charset="0"/>
              </a:rPr>
              <a:t>JavaEE</a:t>
            </a:r>
            <a:endParaRPr lang="de-AT" dirty="0">
              <a:solidFill>
                <a:srgbClr val="3A6DCC"/>
              </a:solidFill>
              <a:latin typeface="Muli" panose="00000500000000000000" pitchFamily="2" charset="0"/>
            </a:endParaRP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4D7E93F3-BC06-40E8-A528-45C71317B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8360" y="2068904"/>
            <a:ext cx="7955280" cy="27201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93795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BDA19F-4B39-4622-98BE-D6E65C296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solidFill>
                  <a:srgbClr val="3A6DCC"/>
                </a:solidFill>
                <a:latin typeface="Muli" panose="00000500000000000000" pitchFamily="2" charset="0"/>
              </a:rPr>
              <a:t>System Architecture</a:t>
            </a:r>
          </a:p>
        </p:txBody>
      </p:sp>
      <p:pic>
        <p:nvPicPr>
          <p:cNvPr id="5" name="Grafik 4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49CF262E-6292-4B70-B769-E44A2C62C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101" y="1789962"/>
            <a:ext cx="9553433" cy="423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32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EFBD6F-40AA-42D5-A6A0-948E6DC0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 err="1">
                <a:latin typeface="Muli" panose="00000500000000000000" pitchFamily="2" charset="0"/>
              </a:rPr>
              <a:t>Vocabulous</a:t>
            </a:r>
            <a:endParaRPr lang="de-AT" dirty="0">
              <a:latin typeface="Muli" panose="00000500000000000000" pitchFamily="2" charset="0"/>
            </a:endParaRP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446E2F8B-4A40-4806-9C35-CE6FA91A3122}"/>
              </a:ext>
            </a:extLst>
          </p:cNvPr>
          <p:cNvCxnSpPr>
            <a:cxnSpLocks/>
          </p:cNvCxnSpPr>
          <p:nvPr/>
        </p:nvCxnSpPr>
        <p:spPr>
          <a:xfrm>
            <a:off x="4180114" y="3405460"/>
            <a:ext cx="39798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C57B58E8-D38B-4D21-BEC6-D8EA2E192C0D}"/>
              </a:ext>
            </a:extLst>
          </p:cNvPr>
          <p:cNvSpPr/>
          <p:nvPr/>
        </p:nvSpPr>
        <p:spPr>
          <a:xfrm>
            <a:off x="3962400" y="1854926"/>
            <a:ext cx="4519749" cy="27170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721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1.48148E-6 L 0.44323 0.0013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61" y="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5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2A90A7-2E71-44A5-8A1A-E64065600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>
                <a:solidFill>
                  <a:srgbClr val="3A6DCC"/>
                </a:solidFill>
                <a:latin typeface="Muli" panose="00000500000000000000" pitchFamily="2" charset="0"/>
              </a:rPr>
              <a:t>Three</a:t>
            </a:r>
            <a:r>
              <a:rPr lang="de-AT" dirty="0">
                <a:solidFill>
                  <a:srgbClr val="3A6DCC"/>
                </a:solidFill>
                <a:latin typeface="Muli" panose="00000500000000000000" pitchFamily="2" charset="0"/>
              </a:rPr>
              <a:t> Layer </a:t>
            </a:r>
            <a:r>
              <a:rPr lang="de-AT" dirty="0" err="1">
                <a:solidFill>
                  <a:srgbClr val="3A6DCC"/>
                </a:solidFill>
                <a:latin typeface="Muli" panose="00000500000000000000" pitchFamily="2" charset="0"/>
              </a:rPr>
              <a:t>Logic</a:t>
            </a:r>
            <a:endParaRPr lang="de-AT" dirty="0">
              <a:solidFill>
                <a:srgbClr val="3A6DCC"/>
              </a:solidFill>
              <a:latin typeface="Muli" panose="00000500000000000000" pitchFamily="2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17FA251-9E28-4C77-8587-C8C35B05B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08" y="2443376"/>
            <a:ext cx="4762500" cy="257175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1BF0D19-83EC-47FE-B7C4-9EA3C89F4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892" y="2443376"/>
            <a:ext cx="47625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5490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867D05-5460-4D27-AA74-40CB2BE5B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solidFill>
                  <a:srgbClr val="3A6DCC"/>
                </a:solidFill>
                <a:latin typeface="Muli" panose="00000500000000000000" pitchFamily="2" charset="0"/>
              </a:rPr>
              <a:t>Team</a:t>
            </a:r>
          </a:p>
        </p:txBody>
      </p:sp>
      <p:pic>
        <p:nvPicPr>
          <p:cNvPr id="5" name="Inhaltsplatzhalter 4" descr="Ein Bild, das Person, Wand, Mann, haltend enthält.&#10;&#10;Mit sehr hoher Zuverlässigkeit generierte Beschreibung">
            <a:extLst>
              <a:ext uri="{FF2B5EF4-FFF2-40B4-BE49-F238E27FC236}">
                <a16:creationId xmlns:a16="http://schemas.microsoft.com/office/drawing/2014/main" id="{75ED0258-BC5A-4FDC-91EB-BF5329AED2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420" y="2121186"/>
            <a:ext cx="1905000" cy="2855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rafik 6" descr="Ein Bild, das Person, Wand, drinnen, Kleidung enthält.&#10;&#10;Mit sehr hoher Zuverlässigkeit generierte Beschreibung">
            <a:extLst>
              <a:ext uri="{FF2B5EF4-FFF2-40B4-BE49-F238E27FC236}">
                <a16:creationId xmlns:a16="http://schemas.microsoft.com/office/drawing/2014/main" id="{EEC4D1E0-DC57-4B4C-BF7E-FF3C46F13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760" y="2121186"/>
            <a:ext cx="1905000" cy="2855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8" descr="Ein Bild, das Person, Wand, Brille, Mann enthält.&#10;&#10;Mit sehr hoher Zuverlässigkeit generierte Beschreibung">
            <a:extLst>
              <a:ext uri="{FF2B5EF4-FFF2-40B4-BE49-F238E27FC236}">
                <a16:creationId xmlns:a16="http://schemas.microsoft.com/office/drawing/2014/main" id="{8724DBCA-DE22-48A4-A001-DE7F4650E7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100" y="2121186"/>
            <a:ext cx="1905000" cy="2855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0FF2848-C4E4-43A3-B7EC-26ECCC9EBE53}"/>
              </a:ext>
            </a:extLst>
          </p:cNvPr>
          <p:cNvSpPr txBox="1"/>
          <p:nvPr/>
        </p:nvSpPr>
        <p:spPr>
          <a:xfrm>
            <a:off x="1544320" y="5140960"/>
            <a:ext cx="223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>
                <a:latin typeface="Muli" panose="00000500000000000000" pitchFamily="2" charset="0"/>
              </a:rPr>
              <a:t>David </a:t>
            </a:r>
            <a:r>
              <a:rPr lang="de-AT" sz="1600" dirty="0" err="1">
                <a:latin typeface="Muli" panose="00000500000000000000" pitchFamily="2" charset="0"/>
              </a:rPr>
              <a:t>Hiebl</a:t>
            </a:r>
            <a:endParaRPr lang="de-AT" sz="1600" dirty="0">
              <a:latin typeface="Muli" panose="00000500000000000000" pitchFamily="2" charset="0"/>
            </a:endParaRPr>
          </a:p>
          <a:p>
            <a:pPr algn="ctr"/>
            <a:r>
              <a:rPr lang="de-AT" sz="1600" dirty="0">
                <a:latin typeface="Muli ExtraLight" panose="00000300000000000000" pitchFamily="2" charset="0"/>
              </a:rPr>
              <a:t>Backend-</a:t>
            </a:r>
            <a:r>
              <a:rPr lang="de-AT" sz="1600" dirty="0" err="1">
                <a:latin typeface="Muli ExtraLight" panose="00000300000000000000" pitchFamily="2" charset="0"/>
              </a:rPr>
              <a:t>frontend</a:t>
            </a:r>
            <a:r>
              <a:rPr lang="de-AT" sz="1600" dirty="0">
                <a:latin typeface="Muli ExtraLight" panose="00000300000000000000" pitchFamily="2" charset="0"/>
              </a:rPr>
              <a:t> </a:t>
            </a:r>
            <a:r>
              <a:rPr lang="de-AT" sz="1600" dirty="0" err="1">
                <a:latin typeface="Muli ExtraLight" panose="00000300000000000000" pitchFamily="2" charset="0"/>
              </a:rPr>
              <a:t>interaction</a:t>
            </a:r>
            <a:endParaRPr lang="de-AT" sz="1600" dirty="0">
              <a:latin typeface="Muli ExtraLight" panose="00000300000000000000" pitchFamily="2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6C24D91-2382-4B94-84AC-5E1A3508E8E1}"/>
              </a:ext>
            </a:extLst>
          </p:cNvPr>
          <p:cNvSpPr txBox="1"/>
          <p:nvPr/>
        </p:nvSpPr>
        <p:spPr>
          <a:xfrm>
            <a:off x="4645660" y="5140960"/>
            <a:ext cx="223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>
                <a:latin typeface="Muli" panose="00000500000000000000" pitchFamily="2" charset="0"/>
              </a:rPr>
              <a:t>Konstantin Urbanides</a:t>
            </a:r>
          </a:p>
          <a:p>
            <a:pPr algn="ctr"/>
            <a:r>
              <a:rPr lang="de-AT" sz="1600" dirty="0" err="1">
                <a:latin typeface="Muli ExtraLight" panose="00000300000000000000" pitchFamily="2" charset="0"/>
              </a:rPr>
              <a:t>frontend</a:t>
            </a:r>
            <a:endParaRPr lang="de-AT" sz="1600" dirty="0">
              <a:latin typeface="Muli ExtraLight" panose="00000300000000000000" pitchFamily="2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A8C2723-42FD-4543-B352-E2D4EE1D3F86}"/>
              </a:ext>
            </a:extLst>
          </p:cNvPr>
          <p:cNvSpPr txBox="1"/>
          <p:nvPr/>
        </p:nvSpPr>
        <p:spPr>
          <a:xfrm>
            <a:off x="7974330" y="5140959"/>
            <a:ext cx="1780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>
                <a:latin typeface="Muli" panose="00000500000000000000" pitchFamily="2" charset="0"/>
              </a:rPr>
              <a:t>Maximilian Wahl</a:t>
            </a:r>
          </a:p>
          <a:p>
            <a:pPr algn="ctr"/>
            <a:r>
              <a:rPr lang="de-AT" sz="1600" dirty="0">
                <a:latin typeface="Muli ExtraLight" panose="00000300000000000000" pitchFamily="2" charset="0"/>
              </a:rPr>
              <a:t>backend</a:t>
            </a:r>
          </a:p>
        </p:txBody>
      </p:sp>
    </p:spTree>
    <p:extLst>
      <p:ext uri="{BB962C8B-B14F-4D97-AF65-F5344CB8AC3E}">
        <p14:creationId xmlns:p14="http://schemas.microsoft.com/office/powerpoint/2010/main" val="4188882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A20A13-9129-47F8-91F0-3EDCEE920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solidFill>
                  <a:srgbClr val="3A6DCC"/>
                </a:solidFill>
                <a:latin typeface="Muli" panose="00000500000000000000" pitchFamily="2" charset="0"/>
              </a:rPr>
              <a:t>Use Cases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F08B03A-EC9B-403D-8B7E-C1720AAFB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288" y="1411406"/>
            <a:ext cx="4602706" cy="49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27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prechblase: rechteckig mit abgerundeten Ecken 6">
            <a:extLst>
              <a:ext uri="{FF2B5EF4-FFF2-40B4-BE49-F238E27FC236}">
                <a16:creationId xmlns:a16="http://schemas.microsoft.com/office/drawing/2014/main" id="{12CF99BE-E295-4A8B-B16E-F6CC800E6FC1}"/>
              </a:ext>
            </a:extLst>
          </p:cNvPr>
          <p:cNvSpPr/>
          <p:nvPr/>
        </p:nvSpPr>
        <p:spPr>
          <a:xfrm rot="5400000">
            <a:off x="-2767513" y="-380234"/>
            <a:ext cx="1354116" cy="3637026"/>
          </a:xfrm>
          <a:prstGeom prst="wedgeRoundRectCallout">
            <a:avLst>
              <a:gd name="adj1" fmla="val -34447"/>
              <a:gd name="adj2" fmla="val 66374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Sprechblase: rechteckig mit abgerundeten Ecken 8">
            <a:extLst>
              <a:ext uri="{FF2B5EF4-FFF2-40B4-BE49-F238E27FC236}">
                <a16:creationId xmlns:a16="http://schemas.microsoft.com/office/drawing/2014/main" id="{C2036975-F320-4061-ACDA-4BB1F66973B0}"/>
              </a:ext>
            </a:extLst>
          </p:cNvPr>
          <p:cNvSpPr/>
          <p:nvPr/>
        </p:nvSpPr>
        <p:spPr>
          <a:xfrm rot="5400000" flipV="1">
            <a:off x="14224801" y="994138"/>
            <a:ext cx="1638405" cy="3880803"/>
          </a:xfrm>
          <a:prstGeom prst="wedgeRoundRectCallout">
            <a:avLst>
              <a:gd name="adj1" fmla="val -34447"/>
              <a:gd name="adj2" fmla="val 66374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13A5B6C-E26E-48C7-8EEC-8FAC5B205FEC}"/>
              </a:ext>
            </a:extLst>
          </p:cNvPr>
          <p:cNvSpPr txBox="1"/>
          <p:nvPr/>
        </p:nvSpPr>
        <p:spPr>
          <a:xfrm>
            <a:off x="13386494" y="2334374"/>
            <a:ext cx="3450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latin typeface="Muli" panose="00000500000000000000" pitchFamily="2" charset="0"/>
              </a:rPr>
              <a:t>Yes I </a:t>
            </a:r>
            <a:r>
              <a:rPr lang="de-AT" dirty="0" err="1">
                <a:latin typeface="Muli" panose="00000500000000000000" pitchFamily="2" charset="0"/>
              </a:rPr>
              <a:t>have</a:t>
            </a:r>
            <a:r>
              <a:rPr lang="de-AT" dirty="0">
                <a:latin typeface="Muli" panose="00000500000000000000" pitchFamily="2" charset="0"/>
              </a:rPr>
              <a:t>.</a:t>
            </a:r>
          </a:p>
          <a:p>
            <a:r>
              <a:rPr lang="en-US" dirty="0">
                <a:latin typeface="Muli" panose="00000500000000000000" pitchFamily="2" charset="0"/>
              </a:rPr>
              <a:t>There is a new tool where you can learn vocabulary easily, called </a:t>
            </a:r>
            <a:r>
              <a:rPr lang="en-US" b="1" dirty="0" err="1">
                <a:latin typeface="Muli" panose="00000500000000000000" pitchFamily="2" charset="0"/>
              </a:rPr>
              <a:t>Vocabulous</a:t>
            </a:r>
            <a:r>
              <a:rPr lang="en-US" dirty="0">
                <a:latin typeface="Muli" panose="00000500000000000000" pitchFamily="2" charset="0"/>
              </a:rPr>
              <a:t>.</a:t>
            </a:r>
            <a:endParaRPr lang="de-AT" dirty="0">
              <a:latin typeface="Muli" panose="00000500000000000000" pitchFamily="2" charset="0"/>
            </a:endParaRPr>
          </a:p>
        </p:txBody>
      </p:sp>
      <p:sp>
        <p:nvSpPr>
          <p:cNvPr id="14" name="Sprechblase: rechteckig mit abgerundeten Ecken 13">
            <a:extLst>
              <a:ext uri="{FF2B5EF4-FFF2-40B4-BE49-F238E27FC236}">
                <a16:creationId xmlns:a16="http://schemas.microsoft.com/office/drawing/2014/main" id="{0A8EEE25-E5B3-41C1-BCE9-08D0F4218BAF}"/>
              </a:ext>
            </a:extLst>
          </p:cNvPr>
          <p:cNvSpPr/>
          <p:nvPr/>
        </p:nvSpPr>
        <p:spPr>
          <a:xfrm rot="5400000">
            <a:off x="-2767512" y="2287545"/>
            <a:ext cx="1354116" cy="3637026"/>
          </a:xfrm>
          <a:prstGeom prst="wedgeRoundRectCallout">
            <a:avLst>
              <a:gd name="adj1" fmla="val -34447"/>
              <a:gd name="adj2" fmla="val 66374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3824922-626C-4EA9-A576-C5F7F10CCB24}"/>
              </a:ext>
            </a:extLst>
          </p:cNvPr>
          <p:cNvSpPr txBox="1"/>
          <p:nvPr/>
        </p:nvSpPr>
        <p:spPr>
          <a:xfrm>
            <a:off x="-3689984" y="976614"/>
            <a:ext cx="3351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>
                <a:latin typeface="Muli" panose="00000500000000000000" pitchFamily="2" charset="0"/>
              </a:rPr>
              <a:t>Have</a:t>
            </a:r>
            <a:r>
              <a:rPr lang="de-AT" dirty="0">
                <a:latin typeface="Muli" panose="00000500000000000000" pitchFamily="2" charset="0"/>
              </a:rPr>
              <a:t> </a:t>
            </a:r>
            <a:r>
              <a:rPr lang="de-AT" dirty="0" err="1">
                <a:latin typeface="Muli" panose="00000500000000000000" pitchFamily="2" charset="0"/>
              </a:rPr>
              <a:t>you</a:t>
            </a:r>
            <a:r>
              <a:rPr lang="de-AT" dirty="0">
                <a:latin typeface="Muli" panose="00000500000000000000" pitchFamily="2" charset="0"/>
              </a:rPr>
              <a:t> </a:t>
            </a:r>
            <a:r>
              <a:rPr lang="de-AT" dirty="0" err="1">
                <a:latin typeface="Muli" panose="00000500000000000000" pitchFamily="2" charset="0"/>
              </a:rPr>
              <a:t>already</a:t>
            </a:r>
            <a:r>
              <a:rPr lang="de-AT" dirty="0">
                <a:latin typeface="Muli" panose="00000500000000000000" pitchFamily="2" charset="0"/>
              </a:rPr>
              <a:t> </a:t>
            </a:r>
            <a:r>
              <a:rPr lang="de-AT" dirty="0" err="1">
                <a:latin typeface="Muli" panose="00000500000000000000" pitchFamily="2" charset="0"/>
              </a:rPr>
              <a:t>learned</a:t>
            </a:r>
            <a:r>
              <a:rPr lang="de-AT" dirty="0">
                <a:latin typeface="Muli" panose="00000500000000000000" pitchFamily="2" charset="0"/>
              </a:rPr>
              <a:t> </a:t>
            </a:r>
            <a:r>
              <a:rPr lang="de-AT" dirty="0" err="1">
                <a:latin typeface="Muli" panose="00000500000000000000" pitchFamily="2" charset="0"/>
              </a:rPr>
              <a:t>for</a:t>
            </a:r>
            <a:r>
              <a:rPr lang="de-AT" dirty="0">
                <a:latin typeface="Muli" panose="00000500000000000000" pitchFamily="2" charset="0"/>
              </a:rPr>
              <a:t> the </a:t>
            </a:r>
            <a:r>
              <a:rPr lang="de-AT" dirty="0" err="1">
                <a:latin typeface="Muli" panose="00000500000000000000" pitchFamily="2" charset="0"/>
              </a:rPr>
              <a:t>vocabulary</a:t>
            </a:r>
            <a:r>
              <a:rPr lang="de-AT" dirty="0">
                <a:latin typeface="Muli" panose="00000500000000000000" pitchFamily="2" charset="0"/>
              </a:rPr>
              <a:t> </a:t>
            </a:r>
            <a:r>
              <a:rPr lang="de-AT" dirty="0" err="1">
                <a:latin typeface="Muli" panose="00000500000000000000" pitchFamily="2" charset="0"/>
              </a:rPr>
              <a:t>test</a:t>
            </a:r>
            <a:r>
              <a:rPr lang="de-AT" dirty="0">
                <a:latin typeface="Muli" panose="00000500000000000000" pitchFamily="2" charset="0"/>
              </a:rPr>
              <a:t> in </a:t>
            </a:r>
            <a:r>
              <a:rPr lang="de-AT" dirty="0" err="1">
                <a:latin typeface="Muli" panose="00000500000000000000" pitchFamily="2" charset="0"/>
              </a:rPr>
              <a:t>five</a:t>
            </a:r>
            <a:r>
              <a:rPr lang="de-AT" dirty="0">
                <a:latin typeface="Muli" panose="00000500000000000000" pitchFamily="2" charset="0"/>
              </a:rPr>
              <a:t> </a:t>
            </a:r>
            <a:r>
              <a:rPr lang="de-AT" dirty="0" err="1">
                <a:latin typeface="Muli" panose="00000500000000000000" pitchFamily="2" charset="0"/>
              </a:rPr>
              <a:t>days</a:t>
            </a:r>
            <a:r>
              <a:rPr lang="de-AT" dirty="0">
                <a:latin typeface="Muli" panose="00000500000000000000" pitchFamily="2" charset="0"/>
              </a:rPr>
              <a:t>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67FE351-DD17-4570-B728-7D58986561E1}"/>
              </a:ext>
            </a:extLst>
          </p:cNvPr>
          <p:cNvSpPr txBox="1"/>
          <p:nvPr/>
        </p:nvSpPr>
        <p:spPr>
          <a:xfrm>
            <a:off x="-3689984" y="3644393"/>
            <a:ext cx="3351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uli" panose="00000500000000000000" pitchFamily="2" charset="0"/>
              </a:rPr>
              <a:t>OK. Cool</a:t>
            </a:r>
          </a:p>
          <a:p>
            <a:r>
              <a:rPr lang="en-US" dirty="0">
                <a:latin typeface="Muli" panose="00000500000000000000" pitchFamily="2" charset="0"/>
              </a:rPr>
              <a:t>I have to try it out.</a:t>
            </a:r>
            <a:endParaRPr lang="de-AT" dirty="0">
              <a:latin typeface="Muli" panose="00000500000000000000" pitchFamily="2" charset="0"/>
            </a:endParaRPr>
          </a:p>
        </p:txBody>
      </p:sp>
      <p:sp>
        <p:nvSpPr>
          <p:cNvPr id="17" name="Sprechblase: rechteckig mit abgerundeten Ecken 16">
            <a:extLst>
              <a:ext uri="{FF2B5EF4-FFF2-40B4-BE49-F238E27FC236}">
                <a16:creationId xmlns:a16="http://schemas.microsoft.com/office/drawing/2014/main" id="{B60C8713-A0C1-4B9A-9042-4DB80F217535}"/>
              </a:ext>
            </a:extLst>
          </p:cNvPr>
          <p:cNvSpPr/>
          <p:nvPr/>
        </p:nvSpPr>
        <p:spPr>
          <a:xfrm rot="5400000" flipV="1">
            <a:off x="14366945" y="3384856"/>
            <a:ext cx="1354116" cy="3880803"/>
          </a:xfrm>
          <a:prstGeom prst="wedgeRoundRectCallout">
            <a:avLst>
              <a:gd name="adj1" fmla="val -34447"/>
              <a:gd name="adj2" fmla="val 66374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B684A91-273D-480E-819E-C8E7579E9006}"/>
              </a:ext>
            </a:extLst>
          </p:cNvPr>
          <p:cNvSpPr txBox="1"/>
          <p:nvPr/>
        </p:nvSpPr>
        <p:spPr>
          <a:xfrm>
            <a:off x="13368274" y="4866624"/>
            <a:ext cx="3351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>
                <a:latin typeface="Muli" panose="00000500000000000000" pitchFamily="2" charset="0"/>
              </a:rPr>
              <a:t>You</a:t>
            </a:r>
            <a:r>
              <a:rPr lang="de-AT" dirty="0">
                <a:latin typeface="Muli" panose="00000500000000000000" pitchFamily="2" charset="0"/>
              </a:rPr>
              <a:t> </a:t>
            </a:r>
            <a:r>
              <a:rPr lang="de-AT" dirty="0" err="1">
                <a:latin typeface="Muli" panose="00000500000000000000" pitchFamily="2" charset="0"/>
              </a:rPr>
              <a:t>have</a:t>
            </a:r>
            <a:r>
              <a:rPr lang="de-AT" dirty="0">
                <a:latin typeface="Muli" panose="00000500000000000000" pitchFamily="2" charset="0"/>
              </a:rPr>
              <a:t> to </a:t>
            </a:r>
            <a:r>
              <a:rPr lang="de-AT" dirty="0" err="1">
                <a:latin typeface="Muli" panose="00000500000000000000" pitchFamily="2" charset="0"/>
              </a:rPr>
              <a:t>try</a:t>
            </a:r>
            <a:r>
              <a:rPr lang="de-AT" dirty="0">
                <a:latin typeface="Muli" panose="00000500000000000000" pitchFamily="2" charset="0"/>
              </a:rPr>
              <a:t> it.</a:t>
            </a:r>
          </a:p>
          <a:p>
            <a:r>
              <a:rPr lang="de-AT" dirty="0" err="1">
                <a:latin typeface="Muli" panose="00000500000000000000" pitchFamily="2" charset="0"/>
              </a:rPr>
              <a:t>It‘s</a:t>
            </a:r>
            <a:r>
              <a:rPr lang="de-AT" dirty="0">
                <a:latin typeface="Muli" panose="00000500000000000000" pitchFamily="2" charset="0"/>
              </a:rPr>
              <a:t> </a:t>
            </a:r>
            <a:r>
              <a:rPr lang="de-AT" dirty="0" err="1">
                <a:latin typeface="Muli" panose="00000500000000000000" pitchFamily="2" charset="0"/>
              </a:rPr>
              <a:t>really</a:t>
            </a:r>
            <a:r>
              <a:rPr lang="de-AT" dirty="0">
                <a:latin typeface="Muli" panose="00000500000000000000" pitchFamily="2" charset="0"/>
              </a:rPr>
              <a:t> </a:t>
            </a:r>
            <a:r>
              <a:rPr lang="de-AT" dirty="0" err="1">
                <a:latin typeface="Muli" panose="00000500000000000000" pitchFamily="2" charset="0"/>
              </a:rPr>
              <a:t>awesome</a:t>
            </a:r>
            <a:r>
              <a:rPr lang="de-AT" dirty="0">
                <a:latin typeface="Muli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6909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22222E-6 L 0.41562 0.0009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81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22222E-6 L 0.40898 0.00023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4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22222E-6 L -0.50416 0.00069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08" y="2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-0.50963 0.00069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48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11111E-6 L 0.41562 0.00093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81" y="4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 0.02037 L 0.4095 0.02269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25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11111E-6 L -0.50117 0.00023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65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99 0.02037 L -0.50052 0.01991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83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  <p:bldP spid="14" grpId="0" animBg="1"/>
      <p:bldP spid="16" grpId="0"/>
      <p:bldP spid="8" grpId="0"/>
      <p:bldP spid="17" grpId="0" animBg="1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5C742F-DA7C-428C-96BF-E4E6D5E77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solidFill>
                  <a:srgbClr val="3A6DCC"/>
                </a:solidFill>
                <a:latin typeface="Muli" panose="00000500000000000000" pitchFamily="2" charset="0"/>
              </a:rPr>
              <a:t>Register - Video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384A5E-456D-462F-9DE0-EB56FE678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dirty="0"/>
              <a:t>Neuen Benutzer registrieren und danach im Programm einloggen.</a:t>
            </a:r>
          </a:p>
          <a:p>
            <a:pPr marL="0" indent="0">
              <a:buNone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46656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94845E-3AF9-46A9-BB5F-8DD3F348E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solidFill>
                  <a:srgbClr val="3A6DCC"/>
                </a:solidFill>
                <a:latin typeface="Muli" panose="00000500000000000000" pitchFamily="2" charset="0"/>
              </a:rPr>
              <a:t>Features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137DDA-B957-4B33-A771-7B0CC3B28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AT" dirty="0">
              <a:latin typeface="Muli" panose="00000500000000000000" pitchFamily="2" charset="0"/>
            </a:endParaRPr>
          </a:p>
          <a:p>
            <a:pPr marL="0" indent="0">
              <a:buNone/>
            </a:pPr>
            <a:r>
              <a:rPr lang="de-AT" dirty="0" err="1">
                <a:latin typeface="Muli Light" panose="00000400000000000000" pitchFamily="2" charset="0"/>
              </a:rPr>
              <a:t>clear</a:t>
            </a:r>
            <a:r>
              <a:rPr lang="de-AT" dirty="0">
                <a:latin typeface="Muli Light" panose="00000400000000000000" pitchFamily="2" charset="0"/>
              </a:rPr>
              <a:t> and flat </a:t>
            </a:r>
            <a:r>
              <a:rPr lang="de-AT" dirty="0" err="1">
                <a:latin typeface="Muli Light" panose="00000400000000000000" pitchFamily="2" charset="0"/>
              </a:rPr>
              <a:t>navigation</a:t>
            </a:r>
            <a:r>
              <a:rPr lang="de-AT" dirty="0">
                <a:latin typeface="Muli Light" panose="00000400000000000000" pitchFamily="2" charset="0"/>
              </a:rPr>
              <a:t> </a:t>
            </a:r>
            <a:r>
              <a:rPr lang="de-AT" dirty="0" err="1">
                <a:latin typeface="Muli Light" panose="00000400000000000000" pitchFamily="2" charset="0"/>
              </a:rPr>
              <a:t>structure</a:t>
            </a:r>
            <a:endParaRPr lang="de-AT" dirty="0">
              <a:latin typeface="Muli Light" panose="00000400000000000000" pitchFamily="2" charset="0"/>
            </a:endParaRPr>
          </a:p>
          <a:p>
            <a:pPr marL="0" indent="0">
              <a:buNone/>
            </a:pPr>
            <a:endParaRPr lang="de-AT" dirty="0">
              <a:latin typeface="Muli Light" panose="00000400000000000000" pitchFamily="2" charset="0"/>
            </a:endParaRPr>
          </a:p>
          <a:p>
            <a:pPr marL="0" indent="0">
              <a:buNone/>
            </a:pPr>
            <a:r>
              <a:rPr lang="en-US" dirty="0">
                <a:latin typeface="Muli Light" panose="00000400000000000000" pitchFamily="2" charset="0"/>
              </a:rPr>
              <a:t>accurate and comprehensive presentation of learning outcomes</a:t>
            </a:r>
          </a:p>
          <a:p>
            <a:pPr marL="0" indent="0">
              <a:buNone/>
            </a:pPr>
            <a:endParaRPr lang="de-AT" dirty="0">
              <a:latin typeface="Muli" panose="00000500000000000000" pitchFamily="2" charset="0"/>
            </a:endParaRPr>
          </a:p>
          <a:p>
            <a:pPr marL="0" indent="0">
              <a:buNone/>
            </a:pPr>
            <a:endParaRPr lang="de-AT" dirty="0">
              <a:latin typeface="Muli" panose="00000500000000000000" pitchFamily="2" charset="0"/>
            </a:endParaRPr>
          </a:p>
          <a:p>
            <a:pPr marL="0" indent="0">
              <a:buNone/>
            </a:pPr>
            <a:endParaRPr lang="de-AT" dirty="0">
              <a:latin typeface="Muli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34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726118-2935-4643-A308-7A2CEB65B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solidFill>
                  <a:srgbClr val="3A6DCC"/>
                </a:solidFill>
                <a:latin typeface="Muli" panose="00000500000000000000" pitchFamily="2" charset="0"/>
              </a:rPr>
              <a:t>Features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C82717-53A9-43B5-BDBA-2821042F4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Muli" panose="00000500000000000000" pitchFamily="2" charset="0"/>
            </a:endParaRPr>
          </a:p>
          <a:p>
            <a:pPr marL="0" indent="0">
              <a:buNone/>
            </a:pPr>
            <a:r>
              <a:rPr lang="en-US" dirty="0">
                <a:latin typeface="Muli Light" panose="00000400000000000000" pitchFamily="2" charset="0"/>
              </a:rPr>
              <a:t>temporal scalability of the statistical representation</a:t>
            </a:r>
          </a:p>
          <a:p>
            <a:pPr marL="0" indent="0">
              <a:buNone/>
            </a:pPr>
            <a:endParaRPr lang="en-US" dirty="0">
              <a:latin typeface="Muli Light" panose="00000400000000000000" pitchFamily="2" charset="0"/>
            </a:endParaRPr>
          </a:p>
          <a:p>
            <a:pPr marL="0" indent="0">
              <a:buNone/>
            </a:pPr>
            <a:r>
              <a:rPr lang="en-US" dirty="0">
                <a:latin typeface="Muli Light" panose="00000400000000000000" pitchFamily="2" charset="0"/>
              </a:rPr>
              <a:t>user-defined customization of the program interface</a:t>
            </a:r>
          </a:p>
          <a:p>
            <a:pPr marL="0" indent="0">
              <a:buNone/>
            </a:pPr>
            <a:endParaRPr lang="en-US" dirty="0">
              <a:latin typeface="Muli" panose="00000500000000000000" pitchFamily="2" charset="0"/>
            </a:endParaRPr>
          </a:p>
          <a:p>
            <a:pPr marL="0" indent="0">
              <a:buNone/>
            </a:pPr>
            <a:endParaRPr lang="en-US" dirty="0">
              <a:latin typeface="Muli" panose="00000500000000000000" pitchFamily="2" charset="0"/>
            </a:endParaRPr>
          </a:p>
          <a:p>
            <a:pPr marL="0" indent="0">
              <a:buNone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02135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8EA3C86F-10D9-4D33-8770-B95A8CFA2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E3FFD485-D41F-41BC-A6E0-90F6F1974229}"/>
              </a:ext>
            </a:extLst>
          </p:cNvPr>
          <p:cNvSpPr/>
          <p:nvPr/>
        </p:nvSpPr>
        <p:spPr>
          <a:xfrm>
            <a:off x="76200" y="492760"/>
            <a:ext cx="1711960" cy="386080"/>
          </a:xfrm>
          <a:prstGeom prst="rect">
            <a:avLst/>
          </a:prstGeom>
          <a:noFill/>
          <a:ln w="19050">
            <a:solidFill>
              <a:srgbClr val="3A6D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5162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176</Words>
  <Application>Microsoft Office PowerPoint</Application>
  <PresentationFormat>Breitbild</PresentationFormat>
  <Paragraphs>69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Muli</vt:lpstr>
      <vt:lpstr>Muli ExtraLight</vt:lpstr>
      <vt:lpstr>Muli Light</vt:lpstr>
      <vt:lpstr>Office</vt:lpstr>
      <vt:lpstr>PowerPoint-Präsentation</vt:lpstr>
      <vt:lpstr>Vocabulous</vt:lpstr>
      <vt:lpstr>Team</vt:lpstr>
      <vt:lpstr>Use Cases</vt:lpstr>
      <vt:lpstr>PowerPoint-Präsentation</vt:lpstr>
      <vt:lpstr>Register - Video</vt:lpstr>
      <vt:lpstr>Features</vt:lpstr>
      <vt:lpstr>Features</vt:lpstr>
      <vt:lpstr>PowerPoint-Präsentation</vt:lpstr>
      <vt:lpstr>Units - Video</vt:lpstr>
      <vt:lpstr>PowerPoint-Präsentation</vt:lpstr>
      <vt:lpstr>Browse - Video</vt:lpstr>
      <vt:lpstr>Three days later… </vt:lpstr>
      <vt:lpstr>Practice - Statistic - Video</vt:lpstr>
      <vt:lpstr>Progressive Web App</vt:lpstr>
      <vt:lpstr>Polymer and WebComponents</vt:lpstr>
      <vt:lpstr>JavaEE</vt:lpstr>
      <vt:lpstr>JavaEE</vt:lpstr>
      <vt:lpstr>System Architecture</vt:lpstr>
      <vt:lpstr>Three Layer Logic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David Hiebl</dc:creator>
  <cp:lastModifiedBy>Konstantin Urbanides</cp:lastModifiedBy>
  <cp:revision>72</cp:revision>
  <dcterms:created xsi:type="dcterms:W3CDTF">2018-06-22T17:53:20Z</dcterms:created>
  <dcterms:modified xsi:type="dcterms:W3CDTF">2018-06-24T10:28:46Z</dcterms:modified>
</cp:coreProperties>
</file>